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1" r:id="rId3"/>
    <p:sldId id="302" r:id="rId4"/>
    <p:sldId id="284" r:id="rId5"/>
    <p:sldId id="305" r:id="rId6"/>
    <p:sldId id="303" r:id="rId7"/>
    <p:sldId id="277" r:id="rId8"/>
    <p:sldId id="311" r:id="rId9"/>
    <p:sldId id="278" r:id="rId10"/>
    <p:sldId id="279" r:id="rId11"/>
    <p:sldId id="307" r:id="rId12"/>
    <p:sldId id="309" r:id="rId13"/>
    <p:sldId id="285" r:id="rId14"/>
    <p:sldId id="287" r:id="rId15"/>
    <p:sldId id="317" r:id="rId16"/>
    <p:sldId id="324" r:id="rId17"/>
    <p:sldId id="322" r:id="rId18"/>
    <p:sldId id="320" r:id="rId19"/>
    <p:sldId id="321" r:id="rId20"/>
    <p:sldId id="323" r:id="rId21"/>
    <p:sldId id="327" r:id="rId22"/>
    <p:sldId id="325" r:id="rId23"/>
    <p:sldId id="306" r:id="rId24"/>
    <p:sldId id="310" r:id="rId25"/>
    <p:sldId id="308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990033"/>
    <a:srgbClr val="FF99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14" autoAdjust="0"/>
    <p:restoredTop sz="94660"/>
  </p:normalViewPr>
  <p:slideViewPr>
    <p:cSldViewPr>
      <p:cViewPr varScale="1">
        <p:scale>
          <a:sx n="120" d="100"/>
          <a:sy n="120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738AC54-F19C-4ED6-8B59-8B540F3FE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6947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A48EC2-9B1D-4DFE-919B-131849E8E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9628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3124200"/>
            <a:ext cx="57150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800600"/>
            <a:ext cx="73914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0" descr="us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6573D16C-F376-41F3-987B-D4AAAE1DBF50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52AD7CA3-710D-4AAB-9419-48DDE5E5EEF5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73999121-ED11-4B7B-AFCD-533B8086DF89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877A641A-8583-4775-9BD3-9D604C4256FA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F43141EB-EF0A-4164-B41E-C7EAAF54C7AD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E9327874-CD33-4B14-9E7D-8E3734A1DEC4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F31F543A-A5CC-405C-9866-E412A3EF1FEA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047E9B27-4C8C-443C-A6E2-BF6FCC847D89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6DACD014-3211-4B84-AC02-DA277B7A6CA3}" type="slidenum">
              <a:rPr lang="en-US" i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i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324600"/>
            <a:ext cx="556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1">
                <a:solidFill>
                  <a:srgbClr val="99003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Reconfigurable Computing </a:t>
            </a:r>
            <a:fld id="{BF454134-34B0-46D2-A134-EE0C37823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8" descr="us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6200" y="60960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" y="12954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76200" y="4572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828800"/>
            <a:ext cx="8991600" cy="1295400"/>
          </a:xfrm>
        </p:spPr>
        <p:txBody>
          <a:bodyPr/>
          <a:lstStyle/>
          <a:p>
            <a:pPr algn="l" eaLnBrk="1" hangingPunct="1"/>
            <a:r>
              <a:rPr lang="en-US" dirty="0" smtClean="0"/>
              <a:t>Heterogeneous Computing at USC</a:t>
            </a:r>
            <a:br>
              <a:rPr lang="en-US" dirty="0" smtClean="0"/>
            </a:br>
            <a:r>
              <a:rPr lang="en-US" sz="2000" dirty="0" smtClean="0">
                <a:solidFill>
                  <a:srgbClr val="990033"/>
                </a:solidFill>
              </a:rPr>
              <a:t>Dept. of Computer Science and Engineering</a:t>
            </a:r>
            <a:br>
              <a:rPr lang="en-US" sz="2000" dirty="0" smtClean="0">
                <a:solidFill>
                  <a:srgbClr val="990033"/>
                </a:solidFill>
              </a:rPr>
            </a:br>
            <a:r>
              <a:rPr lang="en-US" sz="2000" dirty="0" smtClean="0">
                <a:solidFill>
                  <a:srgbClr val="990033"/>
                </a:solidFill>
              </a:rPr>
              <a:t>University of South Carolina</a:t>
            </a:r>
            <a:endParaRPr lang="en-US" dirty="0" smtClean="0">
              <a:solidFill>
                <a:srgbClr val="990033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657600"/>
            <a:ext cx="7467600" cy="1219200"/>
          </a:xfrm>
        </p:spPr>
        <p:txBody>
          <a:bodyPr/>
          <a:lstStyle/>
          <a:p>
            <a:pPr algn="r" eaLnBrk="1" hangingPunct="1"/>
            <a:r>
              <a:rPr lang="en-US" sz="2400" dirty="0" smtClean="0"/>
              <a:t>Dr. Jason D. Bakos</a:t>
            </a:r>
          </a:p>
          <a:p>
            <a:pPr algn="r" eaLnBrk="1" hangingPunct="1"/>
            <a:r>
              <a:rPr lang="en-US" sz="1800" dirty="0" smtClean="0">
                <a:solidFill>
                  <a:srgbClr val="990033"/>
                </a:solidFill>
              </a:rPr>
              <a:t>Assistant Professor</a:t>
            </a:r>
          </a:p>
          <a:p>
            <a:pPr algn="r" eaLnBrk="1" hangingPunct="1"/>
            <a:r>
              <a:rPr lang="en-US" sz="1800" dirty="0" smtClean="0">
                <a:solidFill>
                  <a:srgbClr val="990033"/>
                </a:solidFill>
              </a:rPr>
              <a:t>Heterogeneous and Reconfigurable Computing Lab (HeRC)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"/>
            <a:ext cx="2819400" cy="187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pga_adc_dac_virtex_hs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7624" y="0"/>
            <a:ext cx="2170176" cy="193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fpgazm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100"/>
            <a:ext cx="233172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Mother_drei_DB_VS_klei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157787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9_SMALL_2004_12_7_13_15_16_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7F3"/>
              </a:clrFrom>
              <a:clrTo>
                <a:srgbClr val="F8F7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502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8600" y="5181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150358"/>
            <a:ext cx="2057400" cy="170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58000" y="6396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/>
              <a:t>This material is based upon work supported by the National Science Foundation under Grant Nos. CCF-0844951 and CCF-0915608.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Platforms</a:t>
            </a:r>
          </a:p>
        </p:txBody>
      </p:sp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84400"/>
            <a:ext cx="81264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8"/>
          <p:cNvSpPr txBox="1">
            <a:spLocks noChangeArrowheads="1"/>
          </p:cNvSpPr>
          <p:nvPr/>
        </p:nvSpPr>
        <p:spPr bwMode="auto">
          <a:xfrm>
            <a:off x="609600" y="16002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NVIDIA Tesla S1070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GPU Acceleration of Data Mining</a:t>
            </a:r>
            <a:endParaRPr lang="en-US" dirty="0" smtClean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1981200" cy="214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667000" y="1600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2-itemsets:</a:t>
            </a:r>
            <a:endParaRPr lang="en-US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240416"/>
            <a:ext cx="2286000" cy="111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1295400" y="4343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&lt;ABC&gt;, &lt;ABE&gt;, &lt;ACE&gt;, &lt;BCE&gt;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2286000"/>
            <a:ext cx="3133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248400" y="1524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2-itemsets with threshold 2: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3962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3-itemsets: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3733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3-itemsets with threshold 2: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0" y="4343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&lt;BCE&gt;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219200"/>
          </a:xfrm>
        </p:spPr>
        <p:txBody>
          <a:bodyPr/>
          <a:lstStyle/>
          <a:p>
            <a:r>
              <a:rPr lang="en-US" sz="1800" dirty="0" smtClean="0"/>
              <a:t>Key enabling techniques:</a:t>
            </a:r>
          </a:p>
          <a:p>
            <a:pPr lvl="1"/>
            <a:r>
              <a:rPr lang="en-US" sz="1600" dirty="0" smtClean="0"/>
              <a:t>GPU-</a:t>
            </a:r>
            <a:r>
              <a:rPr lang="en-US" sz="1600" dirty="0" err="1" smtClean="0"/>
              <a:t>mappable</a:t>
            </a:r>
            <a:r>
              <a:rPr lang="en-US" sz="1600" dirty="0" smtClean="0"/>
              <a:t> data structures</a:t>
            </a:r>
          </a:p>
          <a:p>
            <a:r>
              <a:rPr lang="en-US" sz="1800" dirty="0" smtClean="0"/>
              <a:t>Our GPU accelerated implementation achieves a 20X speedup over state-of-the-art serial implementations</a:t>
            </a:r>
            <a:endParaRPr lang="en-US" sz="18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233862" y="1784866"/>
            <a:ext cx="186213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971800" y="3200400"/>
            <a:ext cx="3048000" cy="85656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61478" y="4528066"/>
            <a:ext cx="125832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Task Partitioning</a:t>
            </a:r>
          </a:p>
        </p:txBody>
      </p:sp>
      <p:pic>
        <p:nvPicPr>
          <p:cNvPr id="9" name="Picture 2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2123101"/>
            <a:ext cx="1464816" cy="3048000"/>
          </a:xfrm>
        </p:spPr>
      </p:pic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3386667" y="1953767"/>
            <a:ext cx="1524000" cy="3217334"/>
            <a:chOff x="4777" y="5698"/>
            <a:chExt cx="2700" cy="5864"/>
          </a:xfrm>
        </p:grpSpPr>
        <p:sp>
          <p:nvSpPr>
            <p:cNvPr id="11" name="WordArt 8"/>
            <p:cNvSpPr>
              <a:spLocks noChangeArrowheads="1" noChangeShapeType="1" noTextEdit="1"/>
            </p:cNvSpPr>
            <p:nvPr/>
          </p:nvSpPr>
          <p:spPr bwMode="auto">
            <a:xfrm>
              <a:off x="5227" y="6316"/>
              <a:ext cx="1963" cy="10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nn-NO" sz="1400" kern="1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for(i = 0; i &lt; 10; i++)</a:t>
              </a:r>
            </a:p>
            <a:p>
              <a:r>
                <a:rPr lang="nn-NO" sz="1400" kern="1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{</a:t>
              </a:r>
            </a:p>
            <a:p>
              <a:r>
                <a:rPr lang="nn-NO" sz="1400" kern="1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    A[i] = ...</a:t>
              </a:r>
            </a:p>
            <a:p>
              <a:r>
                <a:rPr lang="nn-NO" sz="1400" kern="1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}</a:t>
              </a:r>
              <a:endParaRPr lang="en-US" sz="1400" kern="10">
                <a:ln w="9525">
                  <a:noFill/>
                  <a:round/>
                  <a:headEnd/>
                  <a:tailEnd/>
                </a:ln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WordArt 9"/>
            <p:cNvSpPr>
              <a:spLocks noChangeArrowheads="1" noChangeShapeType="1" noTextEdit="1"/>
            </p:cNvSpPr>
            <p:nvPr/>
          </p:nvSpPr>
          <p:spPr bwMode="auto">
            <a:xfrm>
              <a:off x="5227" y="9864"/>
              <a:ext cx="1963" cy="10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nn-NO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for(i = 0; i &lt; 10; i++)</a:t>
              </a:r>
            </a:p>
            <a:p>
              <a:r>
                <a:rPr lang="nn-NO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{</a:t>
              </a:r>
            </a:p>
            <a:p>
              <a:r>
                <a:rPr lang="nn-NO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    ... = A[i]</a:t>
              </a:r>
            </a:p>
            <a:p>
              <a:r>
                <a:rPr lang="nn-NO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800000"/>
                  </a:solidFill>
                  <a:latin typeface="Times New Roman"/>
                  <a:cs typeface="Times New Roman"/>
                </a:rPr>
                <a:t>}</a:t>
              </a:r>
              <a:endParaRPr lang="en-US" sz="1400" kern="10" dirty="0">
                <a:ln w="9525">
                  <a:noFill/>
                  <a:round/>
                  <a:headEnd/>
                  <a:tailEnd/>
                </a:ln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777" y="5698"/>
              <a:ext cx="2700" cy="2315"/>
            </a:xfrm>
            <a:prstGeom prst="ellips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777" y="9247"/>
              <a:ext cx="2700" cy="2315"/>
            </a:xfrm>
            <a:prstGeom prst="ellips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" name="AutoShape 12"/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>
              <a:off x="6127" y="8026"/>
              <a:ext cx="1" cy="1208"/>
            </a:xfrm>
            <a:prstGeom prst="straightConnector1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 type="triangle" w="med" len="lg"/>
            </a:ln>
          </p:spPr>
        </p:cxnSp>
        <p:sp>
          <p:nvSpPr>
            <p:cNvPr id="16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6187" y="8445"/>
              <a:ext cx="225" cy="2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noFill/>
                    <a:round/>
                    <a:headEnd/>
                    <a:tailEnd/>
                  </a:ln>
                  <a:solidFill>
                    <a:srgbClr val="003366"/>
                  </a:solidFill>
                  <a:latin typeface="Times New Roman"/>
                  <a:cs typeface="Times New Roman"/>
                </a:rPr>
                <a:t>10</a:t>
              </a:r>
            </a:p>
          </p:txBody>
        </p:sp>
      </p:grpSp>
      <p:pic>
        <p:nvPicPr>
          <p:cNvPr id="17" name="Picture 21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096000" y="1929982"/>
            <a:ext cx="2582160" cy="3352800"/>
          </a:xfrm>
          <a:ln/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Phylogenic Reconstruction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990600" y="1600200"/>
            <a:ext cx="1371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genus Drosophila</a:t>
            </a:r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143000"/>
            <a:ext cx="6477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934200" y="1858962"/>
            <a:ext cx="190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654,729,075 possible trees with 12 leaves</a:t>
            </a:r>
          </a:p>
          <a:p>
            <a:endParaRPr lang="en-US" dirty="0" smtClean="0"/>
          </a:p>
          <a:p>
            <a:r>
              <a:rPr lang="en-US" dirty="0" smtClean="0"/>
              <a:t>200 trillion possible trees for 16 leaves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2.2 x 10</a:t>
            </a:r>
            <a:r>
              <a:rPr lang="en-US" baseline="30000" dirty="0" smtClean="0"/>
              <a:t>20</a:t>
            </a:r>
            <a:r>
              <a:rPr lang="en-US" dirty="0" smtClean="0"/>
              <a:t> possible trees for </a:t>
            </a:r>
            <a:r>
              <a:rPr lang="en-US" dirty="0"/>
              <a:t>2</a:t>
            </a:r>
            <a:r>
              <a:rPr lang="en-US" dirty="0" smtClean="0"/>
              <a:t>0 leaves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33938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62000"/>
          </a:xfrm>
        </p:spPr>
        <p:txBody>
          <a:bodyPr/>
          <a:lstStyle/>
          <a:p>
            <a:r>
              <a:rPr lang="en-US" dirty="0" smtClean="0"/>
              <a:t>FPGA-based co-processors for computational biology:</a:t>
            </a:r>
          </a:p>
        </p:txBody>
      </p:sp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444217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200400"/>
            <a:ext cx="401532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2590800" y="51816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1000X speedup!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7086600" y="51816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10X </a:t>
            </a:r>
            <a:r>
              <a:rPr lang="en-US" dirty="0"/>
              <a:t>speedup!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19812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GRAPPA:  MP reconstruction of whole genome data based on gene-rearrangements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1981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MrBayes: Monte Carlo-based reconstruction based on likelihood model for sequence data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Sparse matrices are large matrices that contain mostly zero-values</a:t>
            </a:r>
          </a:p>
          <a:p>
            <a:pPr lvl="1"/>
            <a:r>
              <a:rPr lang="en-US" sz="1600" dirty="0" smtClean="0"/>
              <a:t>Common in many scientific and engineering applications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Often represent a linear system and are thus multiplied by a vector when using an iterative linear solver</a:t>
            </a:r>
          </a:p>
          <a:p>
            <a:pPr marL="342900" lvl="1" indent="-342900">
              <a:buFontTx/>
              <a:buChar char="•"/>
            </a:pPr>
            <a:endParaRPr lang="en-US" sz="1600" dirty="0" smtClean="0"/>
          </a:p>
          <a:p>
            <a:pPr marL="342900" lvl="1" indent="-342900">
              <a:buFontTx/>
              <a:buChar char="•"/>
            </a:pPr>
            <a:r>
              <a:rPr lang="en-US" dirty="0" smtClean="0"/>
              <a:t>Compressed Storage Row (CSR) representation:</a:t>
            </a:r>
            <a:endParaRPr lang="en-US" sz="2000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4821675"/>
              </p:ext>
            </p:extLst>
          </p:nvPr>
        </p:nvGraphicFramePr>
        <p:xfrm>
          <a:off x="298079" y="4293405"/>
          <a:ext cx="2278095" cy="1497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19"/>
                <a:gridCol w="455619"/>
                <a:gridCol w="455619"/>
                <a:gridCol w="455619"/>
                <a:gridCol w="455619"/>
              </a:tblGrid>
              <a:tr h="2995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</a:tr>
              <a:tr h="2995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</a:tr>
              <a:tr h="2995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</a:tr>
              <a:tr h="2995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</a:tr>
              <a:tr h="2995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uble Bracket 5"/>
          <p:cNvSpPr/>
          <p:nvPr/>
        </p:nvSpPr>
        <p:spPr>
          <a:xfrm>
            <a:off x="228600" y="4216595"/>
            <a:ext cx="2347574" cy="1574605"/>
          </a:xfrm>
          <a:prstGeom prst="bracketPair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3371846"/>
              </p:ext>
            </p:extLst>
          </p:nvPr>
        </p:nvGraphicFramePr>
        <p:xfrm>
          <a:off x="3577439" y="4597595"/>
          <a:ext cx="5399535" cy="872771"/>
        </p:xfrm>
        <a:graphic>
          <a:graphicData uri="http://schemas.openxmlformats.org/drawingml/2006/table">
            <a:tbl>
              <a:tblPr/>
              <a:tblGrid>
                <a:gridCol w="300275"/>
                <a:gridCol w="204788"/>
                <a:gridCol w="370831"/>
                <a:gridCol w="370831"/>
                <a:gridCol w="370831"/>
                <a:gridCol w="370831"/>
                <a:gridCol w="370831"/>
                <a:gridCol w="444500"/>
                <a:gridCol w="370831"/>
                <a:gridCol w="370831"/>
                <a:gridCol w="370831"/>
                <a:gridCol w="370831"/>
                <a:gridCol w="370831"/>
                <a:gridCol w="370831"/>
                <a:gridCol w="370831"/>
              </a:tblGrid>
              <a:tr h="2926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 smtClean="0">
                          <a:effectLst/>
                          <a:latin typeface="Times New Roman"/>
                        </a:rPr>
                        <a:t>val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=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(1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-1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-3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-2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-4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-5)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6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i="1" dirty="0" smtClean="0">
                          <a:effectLst/>
                          <a:latin typeface="Times New Roman"/>
                        </a:rPr>
                        <a:t>col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=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(0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4)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6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i="1" dirty="0" err="1" smtClean="0">
                          <a:effectLst/>
                          <a:latin typeface="Times New Roman"/>
                        </a:rPr>
                        <a:t>ptr</a:t>
                      </a:r>
                      <a:endParaRPr lang="en-US" sz="1400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=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(0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8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11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13)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2684069" y="4826195"/>
            <a:ext cx="806505" cy="268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Matrix-Vector Multiply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for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Ax = b</a:t>
            </a:r>
          </a:p>
          <a:p>
            <a:pPr lvl="1"/>
            <a:r>
              <a:rPr lang="en-US" dirty="0" smtClean="0">
                <a:ea typeface="Cambria Math" pitchFamily="18" charset="0"/>
              </a:rPr>
              <a:t>A is matrix stored in </a:t>
            </a:r>
            <a:r>
              <a:rPr lang="en-US" dirty="0" err="1" smtClean="0">
                <a:ea typeface="Cambria Math" pitchFamily="18" charset="0"/>
              </a:rPr>
              <a:t>val</a:t>
            </a:r>
            <a:r>
              <a:rPr lang="en-US" dirty="0" smtClean="0">
                <a:ea typeface="Cambria Math" pitchFamily="18" charset="0"/>
              </a:rPr>
              <a:t>, </a:t>
            </a:r>
            <a:r>
              <a:rPr lang="en-US" dirty="0" err="1" smtClean="0">
                <a:ea typeface="Cambria Math" pitchFamily="18" charset="0"/>
              </a:rPr>
              <a:t>col</a:t>
            </a:r>
            <a:r>
              <a:rPr lang="en-US" dirty="0" smtClean="0">
                <a:ea typeface="Cambria Math" pitchFamily="18" charset="0"/>
              </a:rPr>
              <a:t>, </a:t>
            </a:r>
            <a:r>
              <a:rPr lang="en-US" dirty="0" err="1" smtClean="0">
                <a:ea typeface="Cambria Math" pitchFamily="18" charset="0"/>
              </a:rPr>
              <a:t>ptr</a:t>
            </a: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row = 0</a:t>
            </a:r>
          </a:p>
          <a:p>
            <a:pPr lvl="1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0 to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number_of_nonzero_elements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</a:t>
            </a:r>
          </a:p>
          <a:p>
            <a:pPr lvl="2"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ptr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[row+1] then row=row+1, b[row]=0.0</a:t>
            </a:r>
          </a:p>
          <a:p>
            <a:pPr lvl="2"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b[row] = b[row] +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val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] * x[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col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]]</a:t>
            </a:r>
          </a:p>
          <a:p>
            <a:pPr lvl="1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end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71600" y="3385458"/>
            <a:ext cx="4038600" cy="1664732"/>
            <a:chOff x="1371600" y="3352800"/>
            <a:chExt cx="4038600" cy="1664732"/>
          </a:xfrm>
        </p:grpSpPr>
        <p:sp>
          <p:nvSpPr>
            <p:cNvPr id="5" name="Oval 4"/>
            <p:cNvSpPr/>
            <p:nvPr/>
          </p:nvSpPr>
          <p:spPr>
            <a:xfrm>
              <a:off x="1371600" y="3352800"/>
              <a:ext cx="1752600" cy="4572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62200" y="46482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recurrence (reduction)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6200000" flipV="1">
              <a:off x="2209800" y="4191000"/>
              <a:ext cx="8382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810000" y="3429000"/>
            <a:ext cx="5029200" cy="902732"/>
            <a:chOff x="3810000" y="3429000"/>
            <a:chExt cx="5029200" cy="902732"/>
          </a:xfrm>
        </p:grpSpPr>
        <p:sp>
          <p:nvSpPr>
            <p:cNvPr id="10" name="Oval 9"/>
            <p:cNvSpPr/>
            <p:nvPr/>
          </p:nvSpPr>
          <p:spPr>
            <a:xfrm>
              <a:off x="3810000" y="3429000"/>
              <a:ext cx="990600" cy="381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0800000">
              <a:off x="4648200" y="3886200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638800" y="3962400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non-affine (indirect) indexing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r>
              <a:rPr lang="en-US" dirty="0" smtClean="0"/>
              <a:t>Technique: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/>
              <a:t>Can scale up the number of these processing elements until you run out of memory bandwidth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629400" y="2121932"/>
            <a:ext cx="838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Symbol" pitchFamily="18" charset="2"/>
              </a:rPr>
              <a:t>S</a:t>
            </a:r>
            <a:endParaRPr lang="en-US" dirty="0">
              <a:solidFill>
                <a:schemeClr val="tx1"/>
              </a:solidFill>
              <a:latin typeface="Symbol" pitchFamily="18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0200" y="2121932"/>
            <a:ext cx="838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2426732"/>
            <a:ext cx="8382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RAM</a:t>
            </a:r>
            <a:endParaRPr lang="en-US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248400" y="2426732"/>
            <a:ext cx="3810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53000" y="2655332"/>
            <a:ext cx="4572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81400" y="2274332"/>
            <a:ext cx="1828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7600" y="2655332"/>
            <a:ext cx="4572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426732"/>
            <a:ext cx="3810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4400" y="21981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stream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24200" y="2057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24200" y="24267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</a:t>
            </a:r>
            <a:endParaRPr lang="en-US" dirty="0"/>
          </a:p>
        </p:txBody>
      </p:sp>
      <p:cxnSp>
        <p:nvCxnSpPr>
          <p:cNvPr id="35" name="Straight Connector 34"/>
          <p:cNvCxnSpPr>
            <a:endCxn id="33" idx="1"/>
          </p:cNvCxnSpPr>
          <p:nvPr/>
        </p:nvCxnSpPr>
        <p:spPr>
          <a:xfrm flipV="1">
            <a:off x="2692842" y="2242066"/>
            <a:ext cx="431358" cy="1833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4" idx="1"/>
          </p:cNvCxnSpPr>
          <p:nvPr/>
        </p:nvCxnSpPr>
        <p:spPr>
          <a:xfrm>
            <a:off x="2667000" y="2426732"/>
            <a:ext cx="457200" cy="184666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286000" y="2426732"/>
            <a:ext cx="381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886200" y="1893332"/>
            <a:ext cx="3733800" cy="1371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810000" y="1524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Processing element (PE)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14900" y="193726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0342" y="2362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vec</a:t>
            </a:r>
            <a:endParaRPr 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88042" y="3352800"/>
            <a:ext cx="142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segmented local cache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810000" y="3112532"/>
            <a:ext cx="457200" cy="5634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Precision Accumulation</a:t>
            </a:r>
            <a:endParaRPr lang="en-US" dirty="0"/>
          </a:p>
        </p:txBody>
      </p:sp>
      <p:grpSp>
        <p:nvGrpSpPr>
          <p:cNvPr id="5" name="Group 262"/>
          <p:cNvGrpSpPr>
            <a:grpSpLocks/>
          </p:cNvGrpSpPr>
          <p:nvPr/>
        </p:nvGrpSpPr>
        <p:grpSpPr bwMode="auto">
          <a:xfrm>
            <a:off x="2209800" y="2819400"/>
            <a:ext cx="4868863" cy="914400"/>
            <a:chOff x="2057400" y="2667000"/>
            <a:chExt cx="4868186" cy="914400"/>
          </a:xfrm>
        </p:grpSpPr>
        <p:sp>
          <p:nvSpPr>
            <p:cNvPr id="6" name="Rectangle 5"/>
            <p:cNvSpPr/>
            <p:nvPr/>
          </p:nvSpPr>
          <p:spPr>
            <a:xfrm>
              <a:off x="2895483" y="3124200"/>
              <a:ext cx="304758" cy="4572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2057400" y="3352800"/>
              <a:ext cx="8380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5828776" y="3192463"/>
              <a:ext cx="109681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Isosceles Triangle 8"/>
            <p:cNvSpPr/>
            <p:nvPr/>
          </p:nvSpPr>
          <p:spPr>
            <a:xfrm>
              <a:off x="3011355" y="3505200"/>
              <a:ext cx="76189" cy="762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9"/>
            <p:cNvCxnSpPr>
              <a:stCxn id="6" idx="3"/>
            </p:cNvCxnSpPr>
            <p:nvPr/>
          </p:nvCxnSpPr>
          <p:spPr>
            <a:xfrm>
              <a:off x="3200241" y="3352800"/>
              <a:ext cx="5285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390715" y="3124200"/>
              <a:ext cx="346027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390715" y="2667000"/>
              <a:ext cx="2857103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5981911" y="2932906"/>
              <a:ext cx="533400" cy="158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3161322" y="2896394"/>
              <a:ext cx="4572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733567" y="2963863"/>
              <a:ext cx="2133303" cy="5413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620040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772418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3923210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07558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4227968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4380347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4532726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685104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837483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989862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142241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5296207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44699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63"/>
          <p:cNvGrpSpPr>
            <a:grpSpLocks/>
          </p:cNvGrpSpPr>
          <p:nvPr/>
        </p:nvGrpSpPr>
        <p:grpSpPr bwMode="auto">
          <a:xfrm>
            <a:off x="1600200" y="4267200"/>
            <a:ext cx="6145212" cy="1676400"/>
            <a:chOff x="1534602" y="4267200"/>
            <a:chExt cx="6146358" cy="1676399"/>
          </a:xfrm>
        </p:grpSpPr>
        <p:sp>
          <p:nvSpPr>
            <p:cNvPr id="30" name="Rectangle 29"/>
            <p:cNvSpPr/>
            <p:nvPr/>
          </p:nvSpPr>
          <p:spPr>
            <a:xfrm>
              <a:off x="2133201" y="4975225"/>
              <a:ext cx="609714" cy="83819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33699" y="5127624"/>
              <a:ext cx="2133998" cy="541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rapezoid 31"/>
            <p:cNvSpPr/>
            <p:nvPr/>
          </p:nvSpPr>
          <p:spPr>
            <a:xfrm rot="5400000">
              <a:off x="3162121" y="5089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Trapezoid 32"/>
            <p:cNvSpPr/>
            <p:nvPr/>
          </p:nvSpPr>
          <p:spPr>
            <a:xfrm rot="5400000">
              <a:off x="3162121" y="5470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Arrow Connector 33"/>
            <p:cNvCxnSpPr>
              <a:stCxn id="32" idx="0"/>
            </p:cNvCxnSpPr>
            <p:nvPr/>
          </p:nvCxnSpPr>
          <p:spPr>
            <a:xfrm>
              <a:off x="3428842" y="5203824"/>
              <a:ext cx="3048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428842" y="5583237"/>
              <a:ext cx="30485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3620222" y="5395118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3772650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3923491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407592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4228348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4380777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4533205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4685633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4838062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499049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142919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5296934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5447776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6401196" y="4975225"/>
              <a:ext cx="609714" cy="83819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cxnSp>
          <p:nvCxnSpPr>
            <p:cNvPr id="50" name="Straight Arrow Connector 49"/>
            <p:cNvCxnSpPr>
              <a:stCxn id="31" idx="3"/>
              <a:endCxn id="49" idx="1"/>
            </p:cNvCxnSpPr>
            <p:nvPr/>
          </p:nvCxnSpPr>
          <p:spPr>
            <a:xfrm flipV="1">
              <a:off x="5867697" y="5394324"/>
              <a:ext cx="53349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5829640" y="5133974"/>
              <a:ext cx="53340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2971557" y="4862513"/>
              <a:ext cx="3124783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2842176" y="4996655"/>
              <a:ext cx="2603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2"/>
            </p:cNvCxnSpPr>
            <p:nvPr/>
          </p:nvCxnSpPr>
          <p:spPr>
            <a:xfrm>
              <a:off x="2971557" y="51276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2"/>
            </p:cNvCxnSpPr>
            <p:nvPr/>
          </p:nvCxnSpPr>
          <p:spPr>
            <a:xfrm>
              <a:off x="2742914" y="5280024"/>
              <a:ext cx="46204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9" idx="3"/>
            </p:cNvCxnSpPr>
            <p:nvPr/>
          </p:nvCxnSpPr>
          <p:spPr>
            <a:xfrm>
              <a:off x="7010910" y="5394324"/>
              <a:ext cx="670050" cy="15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7048274" y="5666580"/>
              <a:ext cx="533400" cy="158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2971557" y="5942012"/>
              <a:ext cx="434421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 flipH="1" flipV="1">
              <a:off x="2831063" y="5801518"/>
              <a:ext cx="280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33" idx="2"/>
            </p:cNvCxnSpPr>
            <p:nvPr/>
          </p:nvCxnSpPr>
          <p:spPr>
            <a:xfrm>
              <a:off x="2971557" y="56610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2742914" y="5508624"/>
              <a:ext cx="4620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30" idx="1"/>
            </p:cNvCxnSpPr>
            <p:nvPr/>
          </p:nvCxnSpPr>
          <p:spPr>
            <a:xfrm>
              <a:off x="1534602" y="5387974"/>
              <a:ext cx="598599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980772" y="4267200"/>
              <a:ext cx="5487423" cy="381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64" name="Straight Arrow Connector 63"/>
            <p:cNvCxnSpPr>
              <a:endCxn id="30" idx="0"/>
            </p:cNvCxnSpPr>
            <p:nvPr/>
          </p:nvCxnSpPr>
          <p:spPr>
            <a:xfrm rot="5400000">
              <a:off x="2237239" y="4774407"/>
              <a:ext cx="4032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32" idx="1"/>
            </p:cNvCxnSpPr>
            <p:nvPr/>
          </p:nvCxnSpPr>
          <p:spPr>
            <a:xfrm rot="16200000" flipH="1">
              <a:off x="3074807" y="4860925"/>
              <a:ext cx="473075" cy="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2930357" y="5060949"/>
              <a:ext cx="874711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3" idx="5"/>
              <a:endCxn id="49" idx="0"/>
            </p:cNvCxnSpPr>
            <p:nvPr/>
          </p:nvCxnSpPr>
          <p:spPr>
            <a:xfrm rot="5400000">
              <a:off x="6471889" y="4783932"/>
              <a:ext cx="3841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6400800" y="35814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Partial sums</a:t>
            </a:r>
            <a:endParaRPr lang="en-US" sz="1000" dirty="0"/>
          </a:p>
        </p:txBody>
      </p:sp>
      <p:cxnSp>
        <p:nvCxnSpPr>
          <p:cNvPr id="69" name="Straight Arrow Connector 68"/>
          <p:cNvCxnSpPr>
            <a:stCxn id="68" idx="1"/>
          </p:cNvCxnSpPr>
          <p:nvPr/>
        </p:nvCxnSpPr>
        <p:spPr>
          <a:xfrm rot="10800000">
            <a:off x="6096000" y="3657607"/>
            <a:ext cx="304800" cy="4690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672" y="1447800"/>
            <a:ext cx="7861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Problem:</a:t>
            </a:r>
          </a:p>
          <a:p>
            <a:pPr lvl="1"/>
            <a:r>
              <a:rPr lang="en-US" dirty="0"/>
              <a:t>New values arrive every clock cycle, but adders are deeply pipelined</a:t>
            </a:r>
          </a:p>
          <a:p>
            <a:pPr lvl="1"/>
            <a:r>
              <a:rPr lang="en-US" dirty="0"/>
              <a:t>Causes a data dependency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Rules</a:t>
            </a:r>
            <a:endParaRPr lang="en-US" dirty="0"/>
          </a:p>
        </p:txBody>
      </p:sp>
      <p:pic>
        <p:nvPicPr>
          <p:cNvPr id="6" name="Picture 5" descr="Z:\FCCM11\krishna_v2\redCkt_config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590800" cy="435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1447800"/>
            <a:ext cx="2095500" cy="447675"/>
          </a:xfrm>
          <a:prstGeom prst="rect">
            <a:avLst/>
          </a:prstGeom>
          <a:noFill/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1828800"/>
            <a:ext cx="2181225" cy="971550"/>
          </a:xfrm>
          <a:prstGeom prst="rect">
            <a:avLst/>
          </a:prstGeom>
          <a:noFill/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4800" y="3810000"/>
            <a:ext cx="2209800" cy="1085850"/>
          </a:xfrm>
          <a:prstGeom prst="rect">
            <a:avLst/>
          </a:prstGeom>
          <a:noFill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05600" y="4191000"/>
            <a:ext cx="2209800" cy="1552575"/>
          </a:xfrm>
          <a:prstGeom prst="rect">
            <a:avLst/>
          </a:prstGeom>
          <a:noFill/>
        </p:spPr>
      </p:pic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2895600"/>
            <a:ext cx="1952625" cy="609600"/>
          </a:xfrm>
          <a:prstGeom prst="rect">
            <a:avLst/>
          </a:prstGeom>
          <a:noFill/>
        </p:spPr>
      </p:pic>
      <p:cxnSp>
        <p:nvCxnSpPr>
          <p:cNvPr id="30" name="Straight Arrow Connector 29"/>
          <p:cNvCxnSpPr/>
          <p:nvPr/>
        </p:nvCxnSpPr>
        <p:spPr>
          <a:xfrm rot="10800000">
            <a:off x="3124200" y="1828800"/>
            <a:ext cx="381000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352800" y="2514600"/>
            <a:ext cx="2514600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>
            <a:off x="3124200" y="3276600"/>
            <a:ext cx="533400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>
            <a:off x="3200400" y="4038600"/>
            <a:ext cx="990600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>
            <a:off x="3657600" y="5257800"/>
            <a:ext cx="2971800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/>
          <p:cNvSpPr/>
          <p:nvPr/>
        </p:nvSpPr>
        <p:spPr>
          <a:xfrm>
            <a:off x="3200400" y="4495800"/>
            <a:ext cx="381000" cy="1295400"/>
          </a:xfrm>
          <a:prstGeom prst="rightBrace">
            <a:avLst>
              <a:gd name="adj1" fmla="val 72478"/>
              <a:gd name="adj2" fmla="val 57366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Subfield of </a:t>
            </a:r>
            <a:r>
              <a:rPr lang="en-US" sz="1800" dirty="0" smtClean="0">
                <a:solidFill>
                  <a:srgbClr val="CC0000"/>
                </a:solidFill>
              </a:rPr>
              <a:t>computer architecture</a:t>
            </a:r>
          </a:p>
          <a:p>
            <a:endParaRPr lang="en-US" sz="1800" dirty="0" smtClean="0"/>
          </a:p>
          <a:p>
            <a:r>
              <a:rPr lang="en-US" sz="1800" dirty="0" smtClean="0"/>
              <a:t>Mix general-purpose CPUs with “specialized processors” for high-performance computing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Specialized processors include:</a:t>
            </a:r>
          </a:p>
          <a:p>
            <a:pPr lvl="1"/>
            <a:r>
              <a:rPr lang="en-US" sz="1600" dirty="0" smtClean="0"/>
              <a:t>Field Programmable Gate Arrays (FPGAs)</a:t>
            </a:r>
          </a:p>
          <a:p>
            <a:pPr lvl="1"/>
            <a:r>
              <a:rPr lang="en-US" sz="1600" dirty="0" smtClean="0"/>
              <a:t>Graphical Processing Units (GPUs)</a:t>
            </a:r>
          </a:p>
          <a:p>
            <a:endParaRPr lang="en-US" sz="1800" dirty="0" smtClean="0"/>
          </a:p>
          <a:p>
            <a:r>
              <a:rPr lang="en-US" sz="1800" dirty="0" smtClean="0"/>
              <a:t>Our goals:</a:t>
            </a:r>
          </a:p>
          <a:p>
            <a:pPr lvl="1"/>
            <a:r>
              <a:rPr lang="en-US" sz="1600" dirty="0" smtClean="0"/>
              <a:t>Adapt scientific and engineering applications to heterogeneous programming and execution models</a:t>
            </a:r>
          </a:p>
          <a:p>
            <a:pPr lvl="1"/>
            <a:r>
              <a:rPr lang="en-US" sz="1600" dirty="0" smtClean="0"/>
              <a:t>Leverage our experience to build development tools for these models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Matrix-Vector Multiply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PEs on the Convey HC-1</a:t>
            </a:r>
          </a:p>
          <a:p>
            <a:pPr lvl="1"/>
            <a:r>
              <a:rPr lang="en-US" dirty="0" smtClean="0"/>
              <a:t>Each PE can achieve up to 300 MFLOPs/s</a:t>
            </a:r>
          </a:p>
          <a:p>
            <a:pPr lvl="1"/>
            <a:r>
              <a:rPr lang="en-US" dirty="0" smtClean="0"/>
              <a:t>32 PE gives an upper bound of </a:t>
            </a:r>
            <a:r>
              <a:rPr lang="en-US" smtClean="0"/>
              <a:t>9.6 </a:t>
            </a:r>
            <a:r>
              <a:rPr lang="en-US" smtClean="0"/>
              <a:t>GFLOPs/s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HC-1 coprocessor has 80 GB/s of memory bandwidth</a:t>
            </a:r>
          </a:p>
          <a:p>
            <a:pPr lvl="1"/>
            <a:r>
              <a:rPr lang="en-US" dirty="0" smtClean="0"/>
              <a:t>Gives a performance upper bound of ~7.1 GFLOPs/s</a:t>
            </a:r>
          </a:p>
          <a:p>
            <a:endParaRPr lang="en-US" dirty="0" smtClean="0"/>
          </a:p>
          <a:p>
            <a:r>
              <a:rPr lang="en-US" dirty="0" smtClean="0"/>
              <a:t>In our implementation, we achieved up to 50% of this peak, depending on the matrix tested</a:t>
            </a:r>
          </a:p>
          <a:p>
            <a:pPr lvl="1"/>
            <a:r>
              <a:rPr lang="en-US" dirty="0" smtClean="0"/>
              <a:t>Depends on:</a:t>
            </a:r>
          </a:p>
          <a:p>
            <a:pPr lvl="2"/>
            <a:r>
              <a:rPr lang="en-US" sz="1600" dirty="0" smtClean="0"/>
              <a:t>Vector cache performance</a:t>
            </a:r>
          </a:p>
          <a:p>
            <a:pPr lvl="2"/>
            <a:r>
              <a:rPr lang="en-US" sz="1600" dirty="0" smtClean="0"/>
              <a:t>On-chip contention for memory interfaces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Memory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smtClean="0"/>
              <a:t>| USC HPC Workshop | </a:t>
            </a:r>
            <a:r>
              <a:rPr lang="en-US" sz="1200" smtClean="0">
                <a:solidFill>
                  <a:schemeClr val="tx1"/>
                </a:solidFill>
              </a:rPr>
              <a:t>4/14/11</a:t>
            </a:r>
            <a:r>
              <a:rPr lang="en-US" sz="120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21</a:t>
            </a:fld>
            <a:endParaRPr lang="en-US" i="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12029" y="2822138"/>
            <a:ext cx="1240971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143000" y="2505670"/>
            <a:ext cx="1970314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43000" y="3496270"/>
            <a:ext cx="1959429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5400000">
            <a:off x="1632466" y="29745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38010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x 128 bit memory channels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02429" y="1945838"/>
            <a:ext cx="6096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90800" y="39395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x 1024 bit </a:t>
            </a:r>
            <a:r>
              <a:rPr lang="en-US" dirty="0" err="1" smtClean="0"/>
              <a:t>onchip</a:t>
            </a:r>
            <a:r>
              <a:rPr lang="en-US" dirty="0" smtClean="0"/>
              <a:t> memory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53000" y="2353270"/>
            <a:ext cx="609600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43400" y="391673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4096 bit, 42 x 96 bit shift register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866900" y="2353270"/>
            <a:ext cx="114300" cy="3048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206013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128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43000" y="2810470"/>
            <a:ext cx="1970314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29100" y="2646402"/>
            <a:ext cx="114300" cy="3048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62400" y="235327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1024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540829" y="2833806"/>
            <a:ext cx="1850571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57900" y="2658070"/>
            <a:ext cx="114300" cy="3048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235327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 (</a:t>
            </a:r>
            <a:r>
              <a:rPr lang="en-US" dirty="0" err="1" smtClean="0"/>
              <a:t>val</a:t>
            </a:r>
            <a:r>
              <a:rPr lang="en-US" dirty="0" smtClean="0"/>
              <a:t>/col)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391400" y="2353270"/>
            <a:ext cx="6096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90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accelerated several applications on using FPGA and GPU-based coprocessors</a:t>
            </a:r>
          </a:p>
          <a:p>
            <a:endParaRPr lang="en-US" dirty="0"/>
          </a:p>
          <a:p>
            <a:r>
              <a:rPr lang="en-US" dirty="0" smtClean="0"/>
              <a:t>Working to develop tools for to make it easier to take advantage of heterogeneous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22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Acceleration of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DNA/protein sequence, e.g.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  <a:r>
              <a:rPr lang="en-US" dirty="0" smtClean="0"/>
              <a:t> =&gt;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GTTTGGCCC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Goal:  align the two sequences against substitutions and deletions: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----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Used for sequence comparison and database search</a:t>
            </a:r>
          </a:p>
          <a:p>
            <a:endParaRPr lang="en-US" dirty="0" smtClean="0">
              <a:latin typeface="+mj-lt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Our work focuses on </a:t>
            </a:r>
            <a:r>
              <a:rPr lang="en-US" dirty="0" err="1" smtClean="0">
                <a:latin typeface="+mj-lt"/>
                <a:cs typeface="Courier New" pitchFamily="49" charset="0"/>
              </a:rPr>
              <a:t>pairwise</a:t>
            </a:r>
            <a:r>
              <a:rPr lang="en-US" dirty="0" smtClean="0">
                <a:latin typeface="+mj-lt"/>
                <a:cs typeface="Courier New" pitchFamily="49" charset="0"/>
              </a:rPr>
              <a:t> alignment of large databases for noise removal in meta-genomic sequencing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23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828800"/>
          </a:xfrm>
        </p:spPr>
        <p:txBody>
          <a:bodyPr/>
          <a:lstStyle/>
          <a:p>
            <a:r>
              <a:rPr lang="en-US" sz="1800" dirty="0" smtClean="0"/>
              <a:t>Bandwidth-constrained high-level synthesis</a:t>
            </a:r>
          </a:p>
          <a:p>
            <a:endParaRPr lang="en-US" sz="1800" dirty="0" smtClean="0"/>
          </a:p>
          <a:p>
            <a:r>
              <a:rPr lang="en-US" sz="1800" dirty="0" smtClean="0"/>
              <a:t>Example:  16-input expression:</a:t>
            </a:r>
          </a:p>
          <a:p>
            <a:pPr>
              <a:buNone/>
            </a:pPr>
            <a:r>
              <a:rPr lang="en-US" sz="1800" dirty="0" smtClean="0"/>
              <a:t>	out = (AA1 * A1 + AC1 * C1 + AG1 * G1 + AT1 * T1) * </a:t>
            </a:r>
          </a:p>
          <a:p>
            <a:pPr>
              <a:buNone/>
            </a:pPr>
            <a:r>
              <a:rPr lang="en-US" sz="1800" dirty="0" smtClean="0"/>
              <a:t>             (AG2 * A2 + AC2 * C2 + AG2 * G2 + AT2 * T2)</a:t>
            </a:r>
            <a:endParaRPr lang="en-US" sz="1800" dirty="0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762000" y="3581400"/>
          <a:ext cx="4038600" cy="1962532"/>
        </p:xfrm>
        <a:graphic>
          <a:graphicData uri="http://schemas.openxmlformats.org/presentationml/2006/ole">
            <p:oleObj spid="_x0000_s1044" r:id="rId3" imgW="3671926" imgH="1775460" progId="">
              <p:embed/>
            </p:oleObj>
          </a:graphicData>
        </a:graphic>
      </p:graphicFrame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5334000" y="3352800"/>
          <a:ext cx="2438400" cy="2544417"/>
        </p:xfrm>
        <a:graphic>
          <a:graphicData uri="http://schemas.openxmlformats.org/presentationml/2006/ole">
            <p:oleObj spid="_x0000_s1045" r:id="rId4" imgW="2843337" imgH="2956045" progId="">
              <p:embed/>
            </p:oleObj>
          </a:graphicData>
        </a:graphic>
      </p:graphicFrame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24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GPU Acceleration of Two Level Logic Minimization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Group 88"/>
          <p:cNvGraphicFramePr>
            <a:graphicFrameLocks noGrp="1"/>
          </p:cNvGraphicFramePr>
          <p:nvPr/>
        </p:nvGraphicFramePr>
        <p:xfrm>
          <a:off x="2286000" y="1697037"/>
          <a:ext cx="1552893" cy="2341563"/>
        </p:xfrm>
        <a:graphic>
          <a:graphicData uri="http://schemas.openxmlformats.org/drawingml/2006/table">
            <a:tbl>
              <a:tblPr/>
              <a:tblGrid>
                <a:gridCol w="279400"/>
                <a:gridCol w="279400"/>
                <a:gridCol w="280194"/>
                <a:gridCol w="280194"/>
                <a:gridCol w="433705"/>
              </a:tblGrid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out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anything else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3886200" y="2078037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86200" y="2230437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2611437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86200" y="2763837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91000" y="20780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A’B’D’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44896" y="26114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A’BC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886200" y="3133169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86200" y="3285569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21096" y="30686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(ACD)’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75632" y="3449637"/>
            <a:ext cx="131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(A’BC’D)’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886200" y="3644157"/>
            <a:ext cx="3810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24400" y="13922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24400" y="162083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A’B’C’D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029200" y="1773237"/>
            <a:ext cx="990600" cy="4572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91200" y="1620837"/>
            <a:ext cx="2286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867400" y="16208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A’B’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029200" y="21542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29200" y="238283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876800" y="2687637"/>
            <a:ext cx="1676400" cy="762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943600" y="2459037"/>
            <a:ext cx="609600" cy="2286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339968" y="249745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A’C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81000" y="4572000"/>
            <a:ext cx="8229600" cy="1447800"/>
          </a:xfrm>
        </p:spPr>
        <p:txBody>
          <a:bodyPr/>
          <a:lstStyle/>
          <a:p>
            <a:r>
              <a:rPr lang="en-US" sz="1800" dirty="0" smtClean="0"/>
              <a:t>Key enabling techniques:</a:t>
            </a:r>
          </a:p>
          <a:p>
            <a:pPr lvl="1"/>
            <a:r>
              <a:rPr lang="en-US" sz="1600" dirty="0" smtClean="0"/>
              <a:t>Novel reduction algorithms optimized for GPU execution</a:t>
            </a:r>
            <a:endParaRPr lang="en-US" sz="1800" dirty="0" smtClean="0"/>
          </a:p>
          <a:p>
            <a:r>
              <a:rPr lang="en-US" sz="1800" dirty="0" smtClean="0"/>
              <a:t>Achieves 10X speedup over single-thread software</a:t>
            </a:r>
            <a:endParaRPr lang="en-US" sz="1800" dirty="0"/>
          </a:p>
        </p:txBody>
      </p:sp>
      <p:sp>
        <p:nvSpPr>
          <p:cNvPr id="3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25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16388" name="Rectangle 183"/>
          <p:cNvSpPr>
            <a:spLocks noChangeArrowheads="1"/>
          </p:cNvSpPr>
          <p:nvPr/>
        </p:nvSpPr>
        <p:spPr bwMode="auto">
          <a:xfrm>
            <a:off x="485775" y="16764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184"/>
          <p:cNvSpPr txBox="1">
            <a:spLocks noChangeArrowheads="1"/>
          </p:cNvSpPr>
          <p:nvPr/>
        </p:nvSpPr>
        <p:spPr bwMode="auto">
          <a:xfrm>
            <a:off x="2438400" y="2133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initialization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0" name="Rectangle 185"/>
          <p:cNvSpPr>
            <a:spLocks noChangeArrowheads="1"/>
          </p:cNvSpPr>
          <p:nvPr/>
        </p:nvSpPr>
        <p:spPr bwMode="auto">
          <a:xfrm>
            <a:off x="485775" y="3429000"/>
            <a:ext cx="1419225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186"/>
          <p:cNvSpPr txBox="1">
            <a:spLocks noChangeArrowheads="1"/>
          </p:cNvSpPr>
          <p:nvPr/>
        </p:nvSpPr>
        <p:spPr bwMode="auto">
          <a:xfrm>
            <a:off x="2438400" y="3276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“hot” loop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99% of run time</a:t>
            </a:r>
          </a:p>
        </p:txBody>
      </p:sp>
      <p:sp>
        <p:nvSpPr>
          <p:cNvPr id="16392" name="Rectangle 187"/>
          <p:cNvSpPr>
            <a:spLocks noChangeArrowheads="1"/>
          </p:cNvSpPr>
          <p:nvPr/>
        </p:nvSpPr>
        <p:spPr bwMode="auto">
          <a:xfrm>
            <a:off x="485775" y="38862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Text Box 188"/>
          <p:cNvSpPr txBox="1">
            <a:spLocks noChangeArrowheads="1"/>
          </p:cNvSpPr>
          <p:nvPr/>
        </p:nvSpPr>
        <p:spPr bwMode="auto">
          <a:xfrm>
            <a:off x="2438400" y="43434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clean up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4" name="AutoShape 189"/>
          <p:cNvSpPr>
            <a:spLocks/>
          </p:cNvSpPr>
          <p:nvPr/>
        </p:nvSpPr>
        <p:spPr bwMode="auto">
          <a:xfrm>
            <a:off x="2057400" y="16764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AutoShape 190"/>
          <p:cNvSpPr>
            <a:spLocks/>
          </p:cNvSpPr>
          <p:nvPr/>
        </p:nvSpPr>
        <p:spPr bwMode="auto">
          <a:xfrm>
            <a:off x="2057400" y="3429000"/>
            <a:ext cx="304800" cy="381000"/>
          </a:xfrm>
          <a:prstGeom prst="rightBrace">
            <a:avLst>
              <a:gd name="adj1" fmla="val 10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AutoShape 191"/>
          <p:cNvSpPr>
            <a:spLocks/>
          </p:cNvSpPr>
          <p:nvPr/>
        </p:nvSpPr>
        <p:spPr bwMode="auto">
          <a:xfrm>
            <a:off x="2057400" y="38862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Text Box 195"/>
          <p:cNvSpPr txBox="1">
            <a:spLocks noChangeArrowheads="1"/>
          </p:cNvSpPr>
          <p:nvPr/>
        </p:nvSpPr>
        <p:spPr bwMode="auto">
          <a:xfrm>
            <a:off x="685800" y="22098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8" name="Text Box 196"/>
          <p:cNvSpPr txBox="1">
            <a:spLocks noChangeArrowheads="1"/>
          </p:cNvSpPr>
          <p:nvPr/>
        </p:nvSpPr>
        <p:spPr bwMode="auto">
          <a:xfrm>
            <a:off x="685800" y="44196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9" name="Text Box 197"/>
          <p:cNvSpPr txBox="1">
            <a:spLocks noChangeArrowheads="1"/>
          </p:cNvSpPr>
          <p:nvPr/>
        </p:nvSpPr>
        <p:spPr bwMode="auto">
          <a:xfrm>
            <a:off x="533400" y="3443288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2% of code</a:t>
            </a:r>
          </a:p>
        </p:txBody>
      </p:sp>
      <p:sp>
        <p:nvSpPr>
          <p:cNvPr id="16400" name="Text Box 199"/>
          <p:cNvSpPr txBox="1">
            <a:spLocks noChangeArrowheads="1"/>
          </p:cNvSpPr>
          <p:nvPr/>
        </p:nvSpPr>
        <p:spPr bwMode="auto">
          <a:xfrm>
            <a:off x="2743200" y="5638800"/>
            <a:ext cx="1600200" cy="376238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co-processor</a:t>
            </a:r>
          </a:p>
        </p:txBody>
      </p:sp>
      <p:sp>
        <p:nvSpPr>
          <p:cNvPr id="16401" name="AutoShape 201"/>
          <p:cNvSpPr>
            <a:spLocks noChangeArrowheads="1"/>
          </p:cNvSpPr>
          <p:nvPr/>
        </p:nvSpPr>
        <p:spPr bwMode="auto">
          <a:xfrm rot="3232278">
            <a:off x="1339850" y="4584701"/>
            <a:ext cx="2390775" cy="228600"/>
          </a:xfrm>
          <a:prstGeom prst="rightArrow">
            <a:avLst>
              <a:gd name="adj1" fmla="val 50000"/>
              <a:gd name="adj2" fmla="val 291478"/>
            </a:avLst>
          </a:prstGeom>
          <a:solidFill>
            <a:srgbClr val="FFFF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Group 4"/>
          <p:cNvGraphicFramePr>
            <a:graphicFrameLocks noGrp="1"/>
          </p:cNvGraphicFramePr>
          <p:nvPr/>
        </p:nvGraphicFramePr>
        <p:xfrm>
          <a:off x="5181600" y="3581400"/>
          <a:ext cx="3492500" cy="2084832"/>
        </p:xfrm>
        <a:graphic>
          <a:graphicData uri="http://schemas.openxmlformats.org/drawingml/2006/table">
            <a:tbl>
              <a:tblPr/>
              <a:tblGrid>
                <a:gridCol w="1022350"/>
                <a:gridCol w="1304925"/>
                <a:gridCol w="1165225"/>
              </a:tblGrid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Kernel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Application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Execution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3.3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2.5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1.8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105400" y="152400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 smtClean="0">
                <a:solidFill>
                  <a:srgbClr val="000000"/>
                </a:solidFill>
                <a:latin typeface="+mn-lt"/>
              </a:rPr>
              <a:t>Example</a:t>
            </a:r>
            <a:r>
              <a:rPr lang="en-US" kern="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Application requires a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week</a:t>
            </a:r>
            <a:r>
              <a:rPr lang="en-US" sz="1600" kern="0" dirty="0">
                <a:latin typeface="+mn-lt"/>
              </a:rPr>
              <a:t> of CPU time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Offload computation consumes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99%</a:t>
            </a:r>
            <a:r>
              <a:rPr lang="en-US" sz="1600" kern="0" dirty="0">
                <a:latin typeface="+mn-lt"/>
              </a:rPr>
              <a:t> of execution time</a:t>
            </a:r>
          </a:p>
        </p:txBody>
      </p:sp>
      <p:sp>
        <p:nvSpPr>
          <p:cNvPr id="16433" name="Oval 198"/>
          <p:cNvSpPr>
            <a:spLocks noChangeArrowheads="1"/>
          </p:cNvSpPr>
          <p:nvPr/>
        </p:nvSpPr>
        <p:spPr bwMode="auto">
          <a:xfrm>
            <a:off x="152400" y="3200400"/>
            <a:ext cx="1981200" cy="838200"/>
          </a:xfrm>
          <a:prstGeom prst="ellipse">
            <a:avLst/>
          </a:prstGeom>
          <a:solidFill>
            <a:srgbClr val="CCFFFF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Group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r>
              <a:rPr lang="en-US" b="1" dirty="0" smtClean="0">
                <a:solidFill>
                  <a:srgbClr val="990033"/>
                </a:solidFill>
              </a:rPr>
              <a:t>Applications work</a:t>
            </a:r>
          </a:p>
          <a:p>
            <a:pPr lvl="1"/>
            <a:r>
              <a:rPr lang="en-US" dirty="0" smtClean="0"/>
              <a:t>Computational biology:</a:t>
            </a:r>
          </a:p>
          <a:p>
            <a:pPr lvl="2"/>
            <a:r>
              <a:rPr lang="en-US" dirty="0" smtClean="0"/>
              <a:t>Computational phylogeny reconstruction (FPGA)</a:t>
            </a:r>
          </a:p>
          <a:p>
            <a:pPr lvl="2"/>
            <a:r>
              <a:rPr lang="en-US" dirty="0" smtClean="0"/>
              <a:t>Sequence alignment (GPU)</a:t>
            </a:r>
          </a:p>
          <a:p>
            <a:pPr lvl="1"/>
            <a:r>
              <a:rPr lang="en-US" dirty="0" smtClean="0"/>
              <a:t>Numerical linear algebra</a:t>
            </a:r>
          </a:p>
          <a:p>
            <a:pPr lvl="2"/>
            <a:r>
              <a:rPr lang="en-US" dirty="0" smtClean="0"/>
              <a:t>Sparse matrix-vector multiply (FPGA)</a:t>
            </a:r>
          </a:p>
          <a:p>
            <a:pPr lvl="1"/>
            <a:r>
              <a:rPr lang="en-US" dirty="0" smtClean="0"/>
              <a:t>Data mining:</a:t>
            </a:r>
          </a:p>
          <a:p>
            <a:pPr lvl="2"/>
            <a:r>
              <a:rPr lang="en-US" dirty="0" smtClean="0"/>
              <a:t>Frequent itemset mining (GPU)</a:t>
            </a:r>
          </a:p>
          <a:p>
            <a:pPr lvl="1"/>
            <a:r>
              <a:rPr lang="en-US" dirty="0" smtClean="0"/>
              <a:t>Electronic design automation:</a:t>
            </a:r>
          </a:p>
          <a:p>
            <a:pPr lvl="2"/>
            <a:r>
              <a:rPr lang="en-US" dirty="0" smtClean="0"/>
              <a:t>Logic minimization heuristics (GPU)</a:t>
            </a:r>
          </a:p>
          <a:p>
            <a:pPr lvl="2"/>
            <a:endParaRPr lang="en-US" b="1" dirty="0" smtClean="0">
              <a:solidFill>
                <a:srgbClr val="990033"/>
              </a:solidFill>
            </a:endParaRPr>
          </a:p>
          <a:p>
            <a:r>
              <a:rPr lang="en-US" b="1" dirty="0" smtClean="0">
                <a:solidFill>
                  <a:srgbClr val="990033"/>
                </a:solidFill>
              </a:rPr>
              <a:t>Tools</a:t>
            </a:r>
          </a:p>
          <a:p>
            <a:pPr lvl="1"/>
            <a:r>
              <a:rPr lang="en-US" dirty="0" smtClean="0"/>
              <a:t>Automatic CPU/coprocessor partitioning for legacy code</a:t>
            </a:r>
          </a:p>
          <a:p>
            <a:pPr lvl="1"/>
            <a:r>
              <a:rPr lang="en-US" dirty="0"/>
              <a:t>Performance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Bandwidth-constrained high-level synthesis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Programmable Gate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Programmable logic device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Contains:</a:t>
            </a:r>
          </a:p>
          <a:p>
            <a:pPr lvl="1"/>
            <a:r>
              <a:rPr lang="en-US" dirty="0" smtClean="0"/>
              <a:t>Programmable logic gates, RAMs, multipliers, I/O interfaces</a:t>
            </a:r>
          </a:p>
          <a:p>
            <a:pPr lvl="1"/>
            <a:r>
              <a:rPr lang="en-US" dirty="0" smtClean="0"/>
              <a:t>Programmable interconnect</a:t>
            </a:r>
          </a:p>
        </p:txBody>
      </p:sp>
      <p:pic>
        <p:nvPicPr>
          <p:cNvPr id="5" name="Picture 26" descr="f01-01-97801237433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327650" cy="2152650"/>
          </a:xfrm>
          <a:prstGeom prst="rect">
            <a:avLst/>
          </a:prstGeom>
          <a:noFill/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Programming FPGAs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38263"/>
            <a:ext cx="662940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Platforms</a:t>
            </a:r>
          </a:p>
        </p:txBody>
      </p:sp>
      <p:pic>
        <p:nvPicPr>
          <p:cNvPr id="22531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371600"/>
            <a:ext cx="66294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2397125" y="3098800"/>
            <a:ext cx="6477000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457200" y="16764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Annapolis Micro Systems</a:t>
            </a:r>
          </a:p>
          <a:p>
            <a:r>
              <a:rPr lang="en-US" dirty="0"/>
              <a:t>WILDSTAR 2 PRO</a:t>
            </a:r>
          </a:p>
        </p:txBody>
      </p: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457200" y="4191000"/>
            <a:ext cx="182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GiDEL PROCSTAR III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Convey HC-1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7772400" cy="466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Convey HC-1</a:t>
            </a:r>
            <a:endParaRPr lang="en-US" dirty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568450"/>
            <a:ext cx="640080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819400" y="63246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Heterogeneous Computing at USC </a:t>
            </a:r>
            <a:r>
              <a:rPr lang="en-US" sz="1200" dirty="0" smtClean="0"/>
              <a:t>| USC HPC Workshop | </a:t>
            </a:r>
            <a:r>
              <a:rPr lang="en-US" sz="1200" dirty="0" smtClean="0">
                <a:solidFill>
                  <a:schemeClr val="tx1"/>
                </a:solidFill>
              </a:rPr>
              <a:t>4/14/11</a:t>
            </a:r>
            <a:r>
              <a:rPr lang="en-US" sz="1200" dirty="0" smtClean="0"/>
              <a:t>	 </a:t>
            </a:r>
            <a:fld id="{1FF4D708-FA81-4514-A2AC-FE6F72DBD05B}" type="slidenum">
              <a:rPr lang="en-US" i="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minutemadness10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7minutemadness10</Template>
  <TotalTime>653</TotalTime>
  <Words>1197</Words>
  <Application>Microsoft Office PowerPoint</Application>
  <PresentationFormat>On-screen Show (4:3)</PresentationFormat>
  <Paragraphs>363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7minutemadness10</vt:lpstr>
      <vt:lpstr>Heterogeneous Computing at USC Dept. of Computer Science and Engineering University of South Carolina</vt:lpstr>
      <vt:lpstr>Heterogeneous Computing</vt:lpstr>
      <vt:lpstr>Heterogeneous Computing</vt:lpstr>
      <vt:lpstr>My Group</vt:lpstr>
      <vt:lpstr>Field Programmable Gate Arrays</vt:lpstr>
      <vt:lpstr>Programming FPGAs</vt:lpstr>
      <vt:lpstr>FPGA Platforms</vt:lpstr>
      <vt:lpstr>Convey HC-1</vt:lpstr>
      <vt:lpstr>Convey HC-1</vt:lpstr>
      <vt:lpstr>GPU Platforms</vt:lpstr>
      <vt:lpstr>GPU Acceleration of Data Mining</vt:lpstr>
      <vt:lpstr>Automated Task Partitioning</vt:lpstr>
      <vt:lpstr>Phylogenic Reconstruction</vt:lpstr>
      <vt:lpstr>Our Projects</vt:lpstr>
      <vt:lpstr>Sparse Matrix Arithmetic</vt:lpstr>
      <vt:lpstr>Sparse Matrix-Vector Multiply</vt:lpstr>
      <vt:lpstr>Indirect Addressing</vt:lpstr>
      <vt:lpstr>Double Precision Accumulation</vt:lpstr>
      <vt:lpstr>Reduction Rules</vt:lpstr>
      <vt:lpstr>Sparse Matrix-Vector Multiply</vt:lpstr>
      <vt:lpstr>Maximizing Memory Bandwidth</vt:lpstr>
      <vt:lpstr>Summary</vt:lpstr>
      <vt:lpstr>GPU Acceleration of Sequence Alignment</vt:lpstr>
      <vt:lpstr>High-Level Synthesis</vt:lpstr>
      <vt:lpstr>GPU Acceleration of Two Level Logic Minimization</vt:lpstr>
    </vt:vector>
  </TitlesOfParts>
  <Company>Univ. of South Carolina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Heterogeneous Computing at USC</dc:title>
  <dc:creator>Jason D. Bakos</dc:creator>
  <cp:lastModifiedBy>Jason D. Bakos</cp:lastModifiedBy>
  <cp:revision>74</cp:revision>
  <dcterms:created xsi:type="dcterms:W3CDTF">2010-09-17T13:56:34Z</dcterms:created>
  <dcterms:modified xsi:type="dcterms:W3CDTF">2011-04-14T20:27:33Z</dcterms:modified>
</cp:coreProperties>
</file>